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6" r:id="rId4"/>
    <p:sldId id="260" r:id="rId5"/>
    <p:sldId id="262" r:id="rId6"/>
    <p:sldId id="268" r:id="rId7"/>
    <p:sldId id="26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CDC6B-644A-4A44-BD1E-3B95CF3A3C10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2CDF-C0EE-4DA8-9E9E-81E37DA99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92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Эмблема похожа на флаг Украины. Может фото школы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120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Одной из приоритетных целей развития нашей страны в соответствии с Указом Президента РФ от 7 мая 2018 года является повышение конкурентоспособности и качества российского образования.</a:t>
            </a:r>
          </a:p>
          <a:p>
            <a:r>
              <a:rPr lang="ru-RU" dirty="0" smtClean="0"/>
              <a:t>Введение в российских школах обновленного ФГОС НОО (п.34.2) определяет актуальность понятия «функциональная грамотность». </a:t>
            </a:r>
          </a:p>
          <a:p>
            <a:r>
              <a:rPr lang="ru-RU" dirty="0" smtClean="0"/>
              <a:t>Формирование ФГ рассматривается в </a:t>
            </a:r>
            <a:r>
              <a:rPr lang="ru-RU" dirty="0" err="1" smtClean="0"/>
              <a:t>гос</a:t>
            </a:r>
            <a:r>
              <a:rPr lang="ru-RU" dirty="0" smtClean="0"/>
              <a:t> программе РФ «Развитие образования» до 2025 г.</a:t>
            </a:r>
          </a:p>
          <a:p>
            <a:r>
              <a:rPr lang="ru-RU" dirty="0" smtClean="0"/>
              <a:t>Существует проблема отсутствия системы заданий, исследований ФГ на уровне НОО.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8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Цифры надо сделать актуальными. Обязательно отразить что школа с 2019 года  ЦРЛП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8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Все норм?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65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49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12CDF-C0EE-4DA8-9E9E-81E37DA99DE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32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13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95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99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2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1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5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6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47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09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12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7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119E1-17B9-4BAA-B404-CB293995398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DA97A-A33C-4875-A398-CB136898E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40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u.wiktionary.org/wiki/%CE%A3%CF%89%CE%BA%CF%81%CE%AC%CF%84%CE%B7%CF%8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964" y="1620078"/>
            <a:ext cx="11877261" cy="253447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«Формирование функциональной грамотности </a:t>
            </a:r>
            <a:b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младших школьников </a:t>
            </a:r>
            <a:b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через использование технологии критического мышления» </a:t>
            </a:r>
            <a:br>
              <a:rPr lang="ru-RU" sz="44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на период: 2025 – 2029 год</a:t>
            </a:r>
            <a:endParaRPr lang="ru-RU" sz="4000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6983" y="4625768"/>
            <a:ext cx="4280452" cy="2003631"/>
          </a:xfrm>
        </p:spPr>
        <p:txBody>
          <a:bodyPr>
            <a:noAutofit/>
          </a:bodyPr>
          <a:lstStyle/>
          <a:p>
            <a:pPr algn="l"/>
            <a:r>
              <a:rPr lang="ru-RU" sz="1400" b="1" dirty="0" smtClean="0"/>
              <a:t>Ильина Галина Анатольевна директор,</a:t>
            </a:r>
          </a:p>
          <a:p>
            <a:pPr algn="l"/>
            <a:r>
              <a:rPr lang="ru-RU" sz="1400" b="1" dirty="0" smtClean="0"/>
              <a:t>Бурлака Светлана Николаевна методист,</a:t>
            </a:r>
          </a:p>
          <a:p>
            <a:pPr algn="l"/>
            <a:r>
              <a:rPr lang="ru-RU" sz="1400" b="1" dirty="0" err="1" smtClean="0"/>
              <a:t>Воронченко</a:t>
            </a:r>
            <a:r>
              <a:rPr lang="ru-RU" sz="1400" b="1" dirty="0" smtClean="0"/>
              <a:t> Марина Юрьевна методист,</a:t>
            </a:r>
          </a:p>
          <a:p>
            <a:pPr algn="l"/>
            <a:r>
              <a:rPr lang="ru-RU" sz="1400" b="1" dirty="0" err="1" smtClean="0"/>
              <a:t>Лободина</a:t>
            </a:r>
            <a:r>
              <a:rPr lang="ru-RU" sz="1400" b="1" dirty="0" smtClean="0"/>
              <a:t> Наталья Викторовна старший методист,</a:t>
            </a:r>
          </a:p>
          <a:p>
            <a:pPr algn="l"/>
            <a:r>
              <a:rPr lang="ru-RU" sz="1400" b="1" dirty="0" smtClean="0"/>
              <a:t>Николаева Светлана Владимировна методист,</a:t>
            </a:r>
          </a:p>
          <a:p>
            <a:pPr algn="l"/>
            <a:r>
              <a:rPr lang="ru-RU" sz="1400" b="1" dirty="0" err="1" smtClean="0"/>
              <a:t>Тухфатулина</a:t>
            </a:r>
            <a:r>
              <a:rPr lang="ru-RU" sz="1400" b="1" dirty="0" smtClean="0"/>
              <a:t> Юлия Юрьевна методист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663148" y="281609"/>
            <a:ext cx="9144000" cy="113968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latin typeface="Bahnschrift Condensed" panose="020B0502040204020203" pitchFamily="34" charset="0"/>
              </a:rPr>
              <a:t>муниципальное общеобразовательное учреждение </a:t>
            </a:r>
          </a:p>
          <a:p>
            <a:r>
              <a:rPr lang="ru-RU" sz="2800" dirty="0" smtClean="0">
                <a:latin typeface="Bahnschrift Condensed" panose="020B0502040204020203" pitchFamily="34" charset="0"/>
              </a:rPr>
              <a:t>«Средняя школа №103 Советского района Волгограда»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800" y="4505822"/>
            <a:ext cx="2901948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2038"/>
            <a:ext cx="12192000" cy="91515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5100" dirty="0" smtClean="0">
                <a:latin typeface="Bahnschrift Condensed" panose="020B0502040204020203" pitchFamily="34" charset="0"/>
              </a:rPr>
              <a:t>АКТУАЛЬНОСТЬ ПРОЕКТА </a:t>
            </a:r>
            <a:endParaRPr lang="ru-RU" sz="5100" dirty="0">
              <a:latin typeface="Bahnschrift Condensed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48" y="5102903"/>
            <a:ext cx="2707426" cy="17284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286" y="5139287"/>
            <a:ext cx="5757561" cy="15350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879" y="2540496"/>
            <a:ext cx="2518813" cy="23607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t="7178" b="9954"/>
          <a:stretch/>
        </p:blipFill>
        <p:spPr>
          <a:xfrm>
            <a:off x="3115087" y="5066517"/>
            <a:ext cx="3040986" cy="16077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5800" y="1470458"/>
            <a:ext cx="11270974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/>
              <a:t>Цель: </a:t>
            </a:r>
            <a:r>
              <a:rPr lang="ru-RU" sz="2500" dirty="0"/>
              <a:t>разработка и внедрение методики реализации технологии критического мышления как средства формирования функциональной грамотности младших школьников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59" y="2713383"/>
            <a:ext cx="4599868" cy="21878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9477" y="2439613"/>
            <a:ext cx="3503785" cy="24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88" y="69574"/>
            <a:ext cx="12068312" cy="67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486259"/>
            <a:ext cx="12191999" cy="6766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Bahnschrift Condensed" panose="020B0502040204020203" pitchFamily="34" charset="0"/>
              </a:rPr>
              <a:t>РЕСУРСЫ МОУ СШ №103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9136"/>
          <a:stretch/>
        </p:blipFill>
        <p:spPr>
          <a:xfrm>
            <a:off x="646044" y="1191814"/>
            <a:ext cx="11086053" cy="566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486259"/>
            <a:ext cx="12191999" cy="6766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Bahnschrift Condensed" panose="020B0502040204020203" pitchFamily="34" charset="0"/>
              </a:rPr>
              <a:t>СЕТЕВОЕ ВЗАИМОДЕЙСТВИЕ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4643"/>
          <a:stretch/>
        </p:blipFill>
        <p:spPr>
          <a:xfrm>
            <a:off x="728539" y="1361660"/>
            <a:ext cx="11148724" cy="535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" y="302157"/>
            <a:ext cx="12192000" cy="692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>
                <a:latin typeface="Bahnschrift Condensed" panose="020B0502040204020203" pitchFamily="34" charset="0"/>
                <a:ea typeface="+mn-ea"/>
                <a:cs typeface="+mn-cs"/>
              </a:rPr>
              <a:t>ПЛАНИРУЕМЫЕ РЕЗУЛЬТАТЫ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3352" y="2060848"/>
            <a:ext cx="4025160" cy="1944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ЦЕЛЕВЫЕ ГРУППЫ ПРОЕКТА, БЛАГОПОЛУЧАТЕЛИ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56525" y="4005064"/>
            <a:ext cx="3783690" cy="19442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ДЛЯ СОЦИАЛЬНЫХ ПАРТНЕРОВ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разработаны, растиражированы, опубликованы материалы продуктов инновационной деятельности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92441" y="2060848"/>
            <a:ext cx="3747775" cy="19442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ДЛЯ ОБУЧАЮЩИХСЯ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мотивация, создание ситуации успеха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040215" y="2044518"/>
            <a:ext cx="3888433" cy="19442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ДЛЯ РОДИТЕЛЕЙ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активное участие родителей в делах и управлении школой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6364" y="4005064"/>
            <a:ext cx="4010181" cy="19442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ДЛЯ ПЕДАГОГОВ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повышение профессионального уровня педагогических работников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39661" y="4005064"/>
            <a:ext cx="3888432" cy="19442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ДЛЯ АДМИНИСТРАЦИИ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совершенствование управленческих компетенций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F7FE93E9-ACFE-4D4C-AF6D-25433C194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711" y="3194137"/>
            <a:ext cx="5112581" cy="383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="" xmlns:a16="http://schemas.microsoft.com/office/drawing/2014/main" id="{F077DD8A-A5F7-4720-A2E7-67E2115E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144" y="702827"/>
            <a:ext cx="4804507" cy="339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="" xmlns:a16="http://schemas.microsoft.com/office/drawing/2014/main" id="{5704B485-84B5-49B5-9D17-C9B7F3C5E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42" y="0"/>
            <a:ext cx="50863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="" xmlns:a16="http://schemas.microsoft.com/office/drawing/2014/main" id="{6A66EA61-D975-4E56-AF08-7359843F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2648" y="1071465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8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="" xmlns:a16="http://schemas.microsoft.com/office/drawing/2014/main" id="{7D5B5AFD-C381-43F3-9F9F-DFEF30751750}"/>
              </a:ext>
            </a:extLst>
          </p:cNvPr>
          <p:cNvSpPr/>
          <p:nvPr/>
        </p:nvSpPr>
        <p:spPr>
          <a:xfrm rot="292210">
            <a:off x="4136759" y="522904"/>
            <a:ext cx="7346613" cy="3547122"/>
          </a:xfrm>
          <a:prstGeom prst="cloudCallout">
            <a:avLst>
              <a:gd name="adj1" fmla="val -51381"/>
              <a:gd name="adj2" fmla="val 4199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60307" y="1599005"/>
            <a:ext cx="5994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«Образование – </a:t>
            </a:r>
            <a:r>
              <a:rPr lang="ru-RU" sz="3200" b="1" dirty="0">
                <a:latin typeface="Bahnschrift Condensed" panose="020B0502040204020203" pitchFamily="34" charset="0"/>
              </a:rPr>
              <a:t>это зажигание пламени</a:t>
            </a:r>
            <a:r>
              <a:rPr lang="ru-RU" sz="3200" dirty="0">
                <a:latin typeface="Bahnschrift Condensed" panose="020B0502040204020203" pitchFamily="34" charset="0"/>
              </a:rPr>
              <a:t>, 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а не </a:t>
            </a:r>
            <a:r>
              <a:rPr lang="ru-RU" sz="3200">
                <a:latin typeface="Bahnschrift Condensed" panose="020B0502040204020203" pitchFamily="34" charset="0"/>
              </a:rPr>
              <a:t>наполнение </a:t>
            </a:r>
            <a:r>
              <a:rPr lang="ru-RU" sz="3200" smtClean="0">
                <a:latin typeface="Bahnschrift Condensed" panose="020B0502040204020203" pitchFamily="34" charset="0"/>
              </a:rPr>
              <a:t>ёмкости</a:t>
            </a:r>
            <a:r>
              <a:rPr lang="ru-RU" sz="3200" dirty="0">
                <a:latin typeface="Bahnschrift Condensed" panose="020B0502040204020203" pitchFamily="34" charset="0"/>
              </a:rPr>
              <a:t>»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="" xmlns:a16="http://schemas.microsoft.com/office/drawing/2014/main" id="{8790AD7B-5A5A-49EB-B4B7-BDAA1A68B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9"/>
          <a:stretch/>
        </p:blipFill>
        <p:spPr bwMode="auto">
          <a:xfrm>
            <a:off x="0" y="435444"/>
            <a:ext cx="4960307" cy="620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C6054DA-B359-4215-9A8F-4CD7781817B0}"/>
              </a:ext>
            </a:extLst>
          </p:cNvPr>
          <p:cNvSpPr txBox="1"/>
          <p:nvPr/>
        </p:nvSpPr>
        <p:spPr>
          <a:xfrm>
            <a:off x="175363" y="5994219"/>
            <a:ext cx="108350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 err="1">
                <a:effectLst/>
                <a:latin typeface="Arial" panose="020B0604020202020204" pitchFamily="34" charset="0"/>
              </a:rPr>
              <a:t>Сокра́т</a:t>
            </a:r>
            <a:r>
              <a:rPr lang="ru-RU" b="0" i="0" dirty="0">
                <a:effectLst/>
                <a:latin typeface="Arial" panose="020B0604020202020204" pitchFamily="34" charset="0"/>
              </a:rPr>
              <a:t> (</a:t>
            </a: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др.-греч.</a:t>
            </a:r>
            <a:r>
              <a:rPr lang="ru-RU" b="0" i="0" dirty="0"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 err="1">
                <a:effectLst/>
                <a:latin typeface="palatino linotype" panose="02040502050505030304" pitchFamily="18" charset="0"/>
                <a:hlinkClick r:id="rId4" tooltip="wikt:Σωκράτης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Σωκράτης</a:t>
            </a:r>
            <a:r>
              <a:rPr lang="ru-RU" b="0" i="0" dirty="0">
                <a:effectLst/>
                <a:latin typeface="Arial" panose="020B0604020202020204" pitchFamily="34" charset="0"/>
              </a:rPr>
              <a:t>; около 469 года до н. э., </a:t>
            </a: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Афины</a:t>
            </a:r>
            <a:r>
              <a:rPr lang="ru-RU" b="0" i="0" dirty="0">
                <a:effectLst/>
                <a:latin typeface="Arial" panose="020B0604020202020204" pitchFamily="34" charset="0"/>
              </a:rPr>
              <a:t> — 399 год до н. э., </a:t>
            </a: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Афины</a:t>
            </a:r>
            <a:r>
              <a:rPr lang="ru-RU" b="0" i="0" dirty="0">
                <a:effectLst/>
                <a:latin typeface="Arial" panose="020B0604020202020204" pitchFamily="34" charset="0"/>
              </a:rPr>
              <a:t>) — древнегреческий </a:t>
            </a: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философ</a:t>
            </a:r>
            <a:r>
              <a:rPr lang="ru-RU" u="none" strike="noStrike" dirty="0">
                <a:latin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</a:rPr>
              <a:t>основоположник критического мышления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1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234</Words>
  <Application>Microsoft Office PowerPoint</Application>
  <PresentationFormat>Широкоэкранный</PresentationFormat>
  <Paragraphs>41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Condensed</vt:lpstr>
      <vt:lpstr>Calibri</vt:lpstr>
      <vt:lpstr>Calibri Light</vt:lpstr>
      <vt:lpstr>palatino linotype</vt:lpstr>
      <vt:lpstr>Тема Office</vt:lpstr>
      <vt:lpstr>«Формирование функциональной грамотности  младших школьников  через использование технологии критического мышления»  на период: 2025 – 2029 год</vt:lpstr>
      <vt:lpstr>АКТУАЛЬНОСТЬ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35</cp:revision>
  <dcterms:created xsi:type="dcterms:W3CDTF">2024-11-09T19:46:19Z</dcterms:created>
  <dcterms:modified xsi:type="dcterms:W3CDTF">2024-11-12T05:16:54Z</dcterms:modified>
</cp:coreProperties>
</file>